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13716000" cx="24384000"/>
  <p:notesSz cx="6858000" cy="9144000"/>
  <p:embeddedFontLst>
    <p:embeddedFont>
      <p:font typeface="Radley"/>
      <p:regular r:id="rId9"/>
      <p:italic r:id="rId10"/>
    </p:embeddedFont>
    <p:embeddedFont>
      <p:font typeface="Helvetica Neue"/>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ipS274OW0HP2kez8whWbYWCyRF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483BA62-7E51-46B5-8FCD-298659FAD8D4}">
  <a:tblStyle styleId="{C483BA62-7E51-46B5-8FCD-298659FAD8D4}" styleName="Table_0">
    <a:wholeTbl>
      <a:tcTxStyle>
        <a:font>
          <a:latin typeface="Arial"/>
          <a:ea typeface="Arial"/>
          <a:cs typeface="Arial"/>
        </a:font>
        <a:srgbClr val="000000"/>
      </a:tcTxStyle>
      <a:tcStyle>
        <a:tcBdr>
          <a:left>
            <a:ln cap="flat" cmpd="sng" w="6350">
              <a:solidFill>
                <a:srgbClr val="F5AC9F"/>
              </a:solidFill>
              <a:prstDash val="solid"/>
              <a:round/>
              <a:headEnd len="sm" w="sm" type="none"/>
              <a:tailEnd len="sm" w="sm" type="none"/>
            </a:ln>
          </a:left>
          <a:right>
            <a:ln cap="flat" cmpd="sng" w="6350">
              <a:solidFill>
                <a:srgbClr val="F5AC9F"/>
              </a:solidFill>
              <a:prstDash val="solid"/>
              <a:round/>
              <a:headEnd len="sm" w="sm" type="none"/>
              <a:tailEnd len="sm" w="sm" type="none"/>
            </a:ln>
          </a:right>
          <a:top>
            <a:ln cap="flat" cmpd="sng" w="6350">
              <a:solidFill>
                <a:srgbClr val="F5AC9F"/>
              </a:solidFill>
              <a:prstDash val="solid"/>
              <a:round/>
              <a:headEnd len="sm" w="sm" type="none"/>
              <a:tailEnd len="sm" w="sm" type="none"/>
            </a:ln>
          </a:top>
          <a:bottom>
            <a:ln cap="flat" cmpd="sng" w="6350">
              <a:solidFill>
                <a:srgbClr val="F5AC9F"/>
              </a:solidFill>
              <a:prstDash val="solid"/>
              <a:round/>
              <a:headEnd len="sm" w="sm" type="none"/>
              <a:tailEnd len="sm" w="sm" type="none"/>
            </a:ln>
          </a:bottom>
          <a:insideH>
            <a:ln cap="flat" cmpd="sng" w="6350">
              <a:solidFill>
                <a:srgbClr val="F5AC9F"/>
              </a:solidFill>
              <a:prstDash val="solid"/>
              <a:round/>
              <a:headEnd len="sm" w="sm" type="none"/>
              <a:tailEnd len="sm" w="sm" type="none"/>
            </a:ln>
          </a:insideH>
          <a:insideV>
            <a:ln cap="flat" cmpd="sng" w="6350">
              <a:solidFill>
                <a:srgbClr val="F5AC9F"/>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6F6C2C9-96A5-4220-B8FE-D4409164AB81}" styleName="Table_1">
    <a:wholeTbl>
      <a:tcTxStyle b="off" i="off">
        <a:font>
          <a:latin typeface="Helvetica Neue"/>
          <a:ea typeface="Helvetica Neue"/>
          <a:cs typeface="Helvetica Neue"/>
        </a:font>
        <a:srgbClr val="000000"/>
      </a:tcTxStyle>
      <a:tcStyle>
        <a:tcBdr>
          <a:left>
            <a:ln cap="flat" cmpd="sng" w="12700">
              <a:solidFill>
                <a:srgbClr val="838383"/>
              </a:solidFill>
              <a:prstDash val="solid"/>
              <a:round/>
              <a:headEnd len="sm" w="sm" type="none"/>
              <a:tailEnd len="sm" w="sm" type="none"/>
            </a:ln>
          </a:left>
          <a:right>
            <a:ln cap="flat" cmpd="sng" w="12700">
              <a:solidFill>
                <a:srgbClr val="838383"/>
              </a:solidFill>
              <a:prstDash val="solid"/>
              <a:round/>
              <a:headEnd len="sm" w="sm" type="none"/>
              <a:tailEnd len="sm" w="sm" type="none"/>
            </a:ln>
          </a:right>
          <a:top>
            <a:ln cap="flat" cmpd="sng" w="12700">
              <a:solidFill>
                <a:srgbClr val="838383"/>
              </a:solidFill>
              <a:prstDash val="solid"/>
              <a:round/>
              <a:headEnd len="sm" w="sm" type="none"/>
              <a:tailEnd len="sm" w="sm" type="none"/>
            </a:ln>
          </a:top>
          <a:bottom>
            <a:ln cap="flat" cmpd="sng" w="12700">
              <a:solidFill>
                <a:srgbClr val="838383"/>
              </a:solidFill>
              <a:prstDash val="solid"/>
              <a:round/>
              <a:headEnd len="sm" w="sm" type="none"/>
              <a:tailEnd len="sm" w="sm" type="none"/>
            </a:ln>
          </a:bottom>
          <a:insideH>
            <a:ln cap="flat" cmpd="sng" w="12700">
              <a:solidFill>
                <a:srgbClr val="838383"/>
              </a:solidFill>
              <a:prstDash val="solid"/>
              <a:round/>
              <a:headEnd len="sm" w="sm" type="none"/>
              <a:tailEnd len="sm" w="sm" type="none"/>
            </a:ln>
          </a:insideH>
          <a:insideV>
            <a:ln cap="flat" cmpd="sng" w="12700">
              <a:solidFill>
                <a:srgbClr val="838383"/>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EDEEEE"/>
          </a:solidFill>
        </a:fill>
      </a:tcStyle>
    </a:band2H>
    <a:band1V>
      <a:tcTxStyle b="off" i="off"/>
    </a:band1V>
    <a:band2V>
      <a:tcTxStyle b="off" i="off"/>
    </a:band2V>
    <a:lastCol>
      <a:tcTxStyle b="off" i="off"/>
    </a:lastCol>
    <a:firstCol>
      <a:tcTxStyle b="off" i="off">
        <a:font>
          <a:latin typeface="Helvetica Neue Medium"/>
          <a:ea typeface="Helvetica Neue Medium"/>
          <a:cs typeface="Helvetica Neue Medium"/>
        </a:font>
        <a:srgbClr val="000000"/>
      </a:tcTxStyle>
      <a:tcStyle>
        <a:tcBdr>
          <a:left>
            <a:ln cap="flat" cmpd="sng" w="12700">
              <a:solidFill>
                <a:srgbClr val="4D4D4D"/>
              </a:solidFill>
              <a:prstDash val="solid"/>
              <a:round/>
              <a:headEnd len="sm" w="sm" type="none"/>
              <a:tailEnd len="sm" w="sm" type="none"/>
            </a:ln>
          </a:left>
          <a:right>
            <a:ln cap="flat" cmpd="sng" w="12700">
              <a:solidFill>
                <a:srgbClr val="808080"/>
              </a:solidFill>
              <a:prstDash val="solid"/>
              <a:round/>
              <a:headEnd len="sm" w="sm" type="none"/>
              <a:tailEnd len="sm" w="sm" type="none"/>
            </a:ln>
          </a:right>
          <a:top>
            <a:ln cap="flat" cmpd="sng" w="12700">
              <a:solidFill>
                <a:srgbClr val="808080"/>
              </a:solidFill>
              <a:prstDash val="solid"/>
              <a:round/>
              <a:headEnd len="sm" w="sm" type="none"/>
              <a:tailEnd len="sm" w="sm" type="none"/>
            </a:ln>
          </a:top>
          <a:bottom>
            <a:ln cap="flat" cmpd="sng" w="12700">
              <a:solidFill>
                <a:srgbClr val="808080"/>
              </a:solidFill>
              <a:prstDash val="solid"/>
              <a:round/>
              <a:headEnd len="sm" w="sm" type="none"/>
              <a:tailEnd len="sm" w="sm" type="none"/>
            </a:ln>
          </a:bottom>
          <a:insideH>
            <a:ln cap="flat" cmpd="sng" w="12700">
              <a:solidFill>
                <a:srgbClr val="808080"/>
              </a:solidFill>
              <a:prstDash val="solid"/>
              <a:round/>
              <a:headEnd len="sm" w="sm" type="none"/>
              <a:tailEnd len="sm" w="sm" type="none"/>
            </a:ln>
          </a:insideH>
          <a:insideV>
            <a:ln cap="flat" cmpd="sng" w="12700">
              <a:solidFill>
                <a:srgbClr val="808080"/>
              </a:solidFill>
              <a:prstDash val="solid"/>
              <a:round/>
              <a:headEnd len="sm" w="sm" type="none"/>
              <a:tailEnd len="sm" w="sm" type="none"/>
            </a:ln>
          </a:insideV>
        </a:tcBdr>
        <a:fill>
          <a:solidFill>
            <a:srgbClr val="88FA4F"/>
          </a:solidFill>
        </a:fill>
      </a:tcStyle>
    </a:firstCol>
    <a:lastRow>
      <a:tcTxStyle b="off" i="off">
        <a:font>
          <a:latin typeface="Helvetica Neue"/>
          <a:ea typeface="Helvetica Neue"/>
          <a:cs typeface="Helvetica Neue"/>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38100">
              <a:solidFill>
                <a:schemeClr val="accent3"/>
              </a:solidFill>
              <a:prstDash val="solid"/>
              <a:round/>
              <a:headEnd len="sm" w="sm" type="none"/>
              <a:tailEnd len="sm" w="sm" type="none"/>
            </a:ln>
          </a:top>
          <a:bottom>
            <a:ln cap="flat" cmpd="sng" w="12700">
              <a:solidFill>
                <a:srgbClr val="4D4D4D"/>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ff" i="off">
        <a:font>
          <a:latin typeface="Helvetica Neue Medium"/>
          <a:ea typeface="Helvetica Neue Medium"/>
          <a:cs typeface="Helvetica Neue Medium"/>
        </a:font>
        <a:srgbClr val="000000"/>
      </a:tcTxStyle>
      <a:tcStyle>
        <a:tcBdr>
          <a:left>
            <a:ln cap="flat" cmpd="sng" w="12700">
              <a:solidFill>
                <a:srgbClr val="4D4D4D"/>
              </a:solidFill>
              <a:prstDash val="solid"/>
              <a:round/>
              <a:headEnd len="sm" w="sm" type="none"/>
              <a:tailEnd len="sm" w="sm" type="none"/>
            </a:ln>
          </a:left>
          <a:right>
            <a:ln cap="flat" cmpd="sng" w="12700">
              <a:solidFill>
                <a:srgbClr val="4D4D4D"/>
              </a:solidFill>
              <a:prstDash val="solid"/>
              <a:round/>
              <a:headEnd len="sm" w="sm" type="none"/>
              <a:tailEnd len="sm" w="sm" type="none"/>
            </a:ln>
          </a:right>
          <a:top>
            <a:ln cap="flat" cmpd="sng" w="12700">
              <a:solidFill>
                <a:srgbClr val="4D4D4D"/>
              </a:solidFill>
              <a:prstDash val="solid"/>
              <a:round/>
              <a:headEnd len="sm" w="sm" type="none"/>
              <a:tailEnd len="sm" w="sm" type="none"/>
            </a:ln>
          </a:top>
          <a:bottom>
            <a:ln cap="flat" cmpd="sng" w="12700">
              <a:solidFill>
                <a:srgbClr val="4D4D4D"/>
              </a:solidFill>
              <a:prstDash val="solid"/>
              <a:round/>
              <a:headEnd len="sm" w="sm" type="none"/>
              <a:tailEnd len="sm" w="sm" type="none"/>
            </a:ln>
          </a:bottom>
          <a:insideH>
            <a:ln cap="flat" cmpd="sng" w="12700">
              <a:solidFill>
                <a:srgbClr val="4D4D4D"/>
              </a:solidFill>
              <a:prstDash val="solid"/>
              <a:round/>
              <a:headEnd len="sm" w="sm" type="none"/>
              <a:tailEnd len="sm" w="sm" type="none"/>
            </a:ln>
          </a:insideH>
          <a:insideV>
            <a:ln cap="flat" cmpd="sng" w="12700">
              <a:solidFill>
                <a:srgbClr val="4D4D4D"/>
              </a:solidFill>
              <a:prstDash val="solid"/>
              <a:round/>
              <a:headEnd len="sm" w="sm" type="none"/>
              <a:tailEnd len="sm" w="sm" type="none"/>
            </a:ln>
          </a:insideV>
        </a:tcBdr>
        <a:fill>
          <a:solidFill>
            <a:srgbClr val="60D937"/>
          </a:solidFill>
        </a:fill>
      </a:tcStyle>
    </a:firstRow>
    <a:neCell>
      <a:tcTxStyle b="off" i="off"/>
    </a:neCell>
    <a:nwCell>
      <a:tcTxStyle b="off" i="off"/>
    </a:nwCell>
  </a:tblStyle>
  <a:tblStyle styleId="{9DF77926-689D-4C72-BD8A-151C4AB773A4}" styleName="Table_2">
    <a:wholeTbl>
      <a:tcTxStyle b="off" i="off">
        <a:font>
          <a:latin typeface="Helvetica Neue"/>
          <a:ea typeface="Helvetica Neue"/>
          <a:cs typeface="Helvetica Neue"/>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12700">
              <a:solidFill>
                <a:srgbClr val="5B5A5A"/>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AF7E9"/>
          </a:solidFill>
        </a:fill>
      </a:tcStyle>
    </a:wholeTbl>
    <a:band1H>
      <a:tcTxStyle b="off" i="off"/>
    </a:band1H>
    <a:band2H>
      <a:tcTxStyle b="off" i="off"/>
      <a:tcStyle>
        <a:fill>
          <a:solidFill>
            <a:srgbClr val="FEEF56"/>
          </a:solidFill>
        </a:fill>
      </a:tcStyle>
    </a:band2H>
    <a:band1V>
      <a:tcTxStyle b="off" i="off"/>
    </a:band1V>
    <a:band2V>
      <a:tcTxStyle b="off" i="off"/>
    </a:band2V>
    <a:lastCol>
      <a:tcTxStyle b="off" i="off"/>
    </a:lastCol>
    <a:firstCol>
      <a:tcTxStyle b="off" i="off">
        <a:font>
          <a:latin typeface="Helvetica Neue Medium"/>
          <a:ea typeface="Helvetica Neue Medium"/>
          <a:cs typeface="Helvetica Neue Medium"/>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12700">
              <a:solidFill>
                <a:srgbClr val="5B5A5A"/>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38100">
              <a:solidFill>
                <a:srgbClr val="F8BA00"/>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AF7E9"/>
          </a:solidFill>
        </a:fill>
      </a:tcStyle>
    </a:lastRow>
    <a:seCell>
      <a:tcTxStyle b="off" i="off"/>
    </a:seCell>
    <a:swCell>
      <a:tcTxStyle b="off" i="off"/>
    </a:swCell>
    <a:firstRow>
      <a:tcTxStyle b="off" i="off">
        <a:font>
          <a:latin typeface="Helvetica Neue Medium"/>
          <a:ea typeface="Helvetica Neue Medium"/>
          <a:cs typeface="Helvetica Neue Medium"/>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12700">
              <a:solidFill>
                <a:srgbClr val="5B5A5A"/>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F9400"/>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HelveticaNeue-regular.fntdata"/><Relationship Id="rId10" Type="http://schemas.openxmlformats.org/officeDocument/2006/relationships/font" Target="fonts/Radley-italic.fntdata"/><Relationship Id="rId13" Type="http://schemas.openxmlformats.org/officeDocument/2006/relationships/font" Target="fonts/HelveticaNeue-italic.fntdata"/><Relationship Id="rId12"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Radley-regular.fntdata"/><Relationship Id="rId15" Type="http://customschemas.google.com/relationships/presentationmetadata" Target="metadata"/><Relationship Id="rId14"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1pPr>
            <a:lvl2pPr indent="-228600" lvl="1" marL="914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2pPr>
            <a:lvl3pPr indent="-228600" lvl="2" marL="1371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3pPr>
            <a:lvl4pPr indent="-228600" lvl="3" marL="1828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4pPr>
            <a:lvl5pPr indent="-228600" lvl="4" marL="22860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5pPr>
            <a:lvl6pPr indent="-228600" lvl="5" marL="2743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6pPr>
            <a:lvl7pPr indent="-228600" lvl="6" marL="3200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7pPr>
            <a:lvl8pPr indent="-228600" lvl="7" marL="3657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8pPr>
            <a:lvl9pPr indent="-228600" lvl="8" marL="4114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74" name="Google Shape;7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84" name="Google Shape;8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00" name="Google Shape;10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5"/>
          <p:cNvSpPr txBox="1"/>
          <p:nvPr>
            <p:ph idx="1" type="body"/>
          </p:nvPr>
        </p:nvSpPr>
        <p:spPr>
          <a:xfrm>
            <a:off x="1201340" y="11859862"/>
            <a:ext cx="21971003"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1" name="Google Shape;11;p5"/>
          <p:cNvSpPr txBox="1"/>
          <p:nvPr>
            <p:ph type="title"/>
          </p:nvPr>
        </p:nvSpPr>
        <p:spPr>
          <a:xfrm>
            <a:off x="1206496" y="2574991"/>
            <a:ext cx="21971004" cy="4648201"/>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2" name="Google Shape;12;p5"/>
          <p:cNvSpPr txBox="1"/>
          <p:nvPr>
            <p:ph idx="2" type="body"/>
          </p:nvPr>
        </p:nvSpPr>
        <p:spPr>
          <a:xfrm>
            <a:off x="1201342" y="7223190"/>
            <a:ext cx="21971001" cy="1905001"/>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3" name="Google Shape;13;p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ement">
  <p:cSld name="Statement">
    <p:spTree>
      <p:nvGrpSpPr>
        <p:cNvPr id="51" name="Shape 51"/>
        <p:cNvGrpSpPr/>
        <p:nvPr/>
      </p:nvGrpSpPr>
      <p:grpSpPr>
        <a:xfrm>
          <a:off x="0" y="0"/>
          <a:ext cx="0" cy="0"/>
          <a:chOff x="0" y="0"/>
          <a:chExt cx="0" cy="0"/>
        </a:xfrm>
      </p:grpSpPr>
      <p:sp>
        <p:nvSpPr>
          <p:cNvPr id="52" name="Google Shape;52;p14"/>
          <p:cNvSpPr txBox="1"/>
          <p:nvPr>
            <p:ph idx="1" type="body"/>
          </p:nvPr>
        </p:nvSpPr>
        <p:spPr>
          <a:xfrm>
            <a:off x="1206500" y="4920843"/>
            <a:ext cx="21971000" cy="3874314"/>
          </a:xfrm>
          <a:prstGeom prst="rect">
            <a:avLst/>
          </a:prstGeom>
          <a:noFill/>
          <a:ln>
            <a:noFill/>
          </a:ln>
        </p:spPr>
        <p:txBody>
          <a:bodyPr anchorCtr="0" anchor="ctr"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indent="-228600" lvl="1" marL="9144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indent="-228600" lvl="2" marL="1371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indent="-228600" lvl="3" marL="18288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indent="-228600" lvl="4" marL="22860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3" name="Google Shape;53;p1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Fact">
  <p:cSld name="Big Fact">
    <p:spTree>
      <p:nvGrpSpPr>
        <p:cNvPr id="54" name="Shape 54"/>
        <p:cNvGrpSpPr/>
        <p:nvPr/>
      </p:nvGrpSpPr>
      <p:grpSpPr>
        <a:xfrm>
          <a:off x="0" y="0"/>
          <a:ext cx="0" cy="0"/>
          <a:chOff x="0" y="0"/>
          <a:chExt cx="0" cy="0"/>
        </a:xfrm>
      </p:grpSpPr>
      <p:sp>
        <p:nvSpPr>
          <p:cNvPr id="55" name="Google Shape;55;p15"/>
          <p:cNvSpPr txBox="1"/>
          <p:nvPr>
            <p:ph idx="1" type="body"/>
          </p:nvPr>
        </p:nvSpPr>
        <p:spPr>
          <a:xfrm>
            <a:off x="1206500" y="1075927"/>
            <a:ext cx="21971000" cy="7241584"/>
          </a:xfrm>
          <a:prstGeom prst="rect">
            <a:avLst/>
          </a:prstGeom>
          <a:noFill/>
          <a:ln>
            <a:noFill/>
          </a:ln>
        </p:spPr>
        <p:txBody>
          <a:bodyPr anchorCtr="0" anchor="b"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25000"/>
              <a:buFont typeface="Helvetica Neue"/>
              <a:buNone/>
              <a:defRPr b="1" sz="25000"/>
            </a:lvl1pPr>
            <a:lvl2pPr indent="-228600" lvl="1" marL="914400" algn="ctr">
              <a:lnSpc>
                <a:spcPct val="80000"/>
              </a:lnSpc>
              <a:spcBef>
                <a:spcPts val="0"/>
              </a:spcBef>
              <a:spcAft>
                <a:spcPts val="0"/>
              </a:spcAft>
              <a:buClr>
                <a:srgbClr val="000000"/>
              </a:buClr>
              <a:buSzPts val="25000"/>
              <a:buFont typeface="Helvetica Neue"/>
              <a:buNone/>
              <a:defRPr b="1" sz="25000"/>
            </a:lvl2pPr>
            <a:lvl3pPr indent="-228600" lvl="2" marL="1371600" algn="ctr">
              <a:lnSpc>
                <a:spcPct val="80000"/>
              </a:lnSpc>
              <a:spcBef>
                <a:spcPts val="0"/>
              </a:spcBef>
              <a:spcAft>
                <a:spcPts val="0"/>
              </a:spcAft>
              <a:buClr>
                <a:srgbClr val="000000"/>
              </a:buClr>
              <a:buSzPts val="25000"/>
              <a:buFont typeface="Helvetica Neue"/>
              <a:buNone/>
              <a:defRPr b="1" sz="25000"/>
            </a:lvl3pPr>
            <a:lvl4pPr indent="-228600" lvl="3" marL="1828800" algn="ctr">
              <a:lnSpc>
                <a:spcPct val="80000"/>
              </a:lnSpc>
              <a:spcBef>
                <a:spcPts val="0"/>
              </a:spcBef>
              <a:spcAft>
                <a:spcPts val="0"/>
              </a:spcAft>
              <a:buClr>
                <a:srgbClr val="000000"/>
              </a:buClr>
              <a:buSzPts val="25000"/>
              <a:buFont typeface="Helvetica Neue"/>
              <a:buNone/>
              <a:defRPr b="1" sz="25000"/>
            </a:lvl4pPr>
            <a:lvl5pPr indent="-228600" lvl="4" marL="2286000" algn="ctr">
              <a:lnSpc>
                <a:spcPct val="80000"/>
              </a:lnSpc>
              <a:spcBef>
                <a:spcPts val="0"/>
              </a:spcBef>
              <a:spcAft>
                <a:spcPts val="0"/>
              </a:spcAft>
              <a:buClr>
                <a:srgbClr val="000000"/>
              </a:buClr>
              <a:buSzPts val="25000"/>
              <a:buFont typeface="Helvetica Neue"/>
              <a:buNone/>
              <a:defRPr b="1" sz="250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6" name="Google Shape;56;p15"/>
          <p:cNvSpPr txBox="1"/>
          <p:nvPr>
            <p:ph idx="2" type="body"/>
          </p:nvPr>
        </p:nvSpPr>
        <p:spPr>
          <a:xfrm>
            <a:off x="1206500" y="8262180"/>
            <a:ext cx="21971000" cy="934780"/>
          </a:xfrm>
          <a:prstGeom prst="rect">
            <a:avLst/>
          </a:prstGeom>
          <a:noFill/>
          <a:ln>
            <a:noFill/>
          </a:ln>
        </p:spPr>
        <p:txBody>
          <a:bodyPr anchorCtr="0" anchor="t" bIns="45700" lIns="45700" spcFirstLastPara="1" rIns="45700" wrap="square" tIns="45700">
            <a:normAutofit/>
          </a:bodyPr>
          <a:lstStyle>
            <a:lvl1pPr indent="-228600" lvl="0" marL="457200" algn="ctr">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7" name="Google Shape;57;p1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58" name="Shape 58"/>
        <p:cNvGrpSpPr/>
        <p:nvPr/>
      </p:nvGrpSpPr>
      <p:grpSpPr>
        <a:xfrm>
          <a:off x="0" y="0"/>
          <a:ext cx="0" cy="0"/>
          <a:chOff x="0" y="0"/>
          <a:chExt cx="0" cy="0"/>
        </a:xfrm>
      </p:grpSpPr>
      <p:sp>
        <p:nvSpPr>
          <p:cNvPr id="59" name="Google Shape;59;p16"/>
          <p:cNvSpPr txBox="1"/>
          <p:nvPr>
            <p:ph idx="1" type="body"/>
          </p:nvPr>
        </p:nvSpPr>
        <p:spPr>
          <a:xfrm>
            <a:off x="2430025" y="10675453"/>
            <a:ext cx="20200052"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0" name="Google Shape;60;p16"/>
          <p:cNvSpPr txBox="1"/>
          <p:nvPr>
            <p:ph idx="2" type="body"/>
          </p:nvPr>
        </p:nvSpPr>
        <p:spPr>
          <a:xfrm>
            <a:off x="1753923" y="4939860"/>
            <a:ext cx="20876153" cy="3836280"/>
          </a:xfrm>
          <a:prstGeom prst="rect">
            <a:avLst/>
          </a:prstGeom>
          <a:noFill/>
          <a:ln>
            <a:noFill/>
          </a:ln>
        </p:spPr>
        <p:txBody>
          <a:bodyPr anchorCtr="0" anchor="t" bIns="50800" lIns="50800" spcFirstLastPara="1" rIns="50800" wrap="square" tIns="50800">
            <a:normAutofit/>
          </a:bodyPr>
          <a:lstStyle>
            <a:lvl1pPr indent="-228600" lvl="0" marL="4572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indent="-228600" lvl="1" marL="9144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indent="-228600" lvl="2" marL="1371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indent="-228600" lvl="3" marL="18288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indent="-228600" lvl="4" marL="22860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1" name="Google Shape;61;p1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3 Up">
  <p:cSld name="Photo - 3 Up">
    <p:spTree>
      <p:nvGrpSpPr>
        <p:cNvPr id="62" name="Shape 62"/>
        <p:cNvGrpSpPr/>
        <p:nvPr/>
      </p:nvGrpSpPr>
      <p:grpSpPr>
        <a:xfrm>
          <a:off x="0" y="0"/>
          <a:ext cx="0" cy="0"/>
          <a:chOff x="0" y="0"/>
          <a:chExt cx="0" cy="0"/>
        </a:xfrm>
      </p:grpSpPr>
      <p:sp>
        <p:nvSpPr>
          <p:cNvPr id="63" name="Google Shape;63;p17"/>
          <p:cNvSpPr/>
          <p:nvPr>
            <p:ph idx="2" type="pic"/>
          </p:nvPr>
        </p:nvSpPr>
        <p:spPr>
          <a:xfrm>
            <a:off x="15760700" y="1016000"/>
            <a:ext cx="7439099" cy="5949678"/>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4" name="Google Shape;64;p17"/>
          <p:cNvSpPr/>
          <p:nvPr>
            <p:ph idx="3" type="pic"/>
          </p:nvPr>
        </p:nvSpPr>
        <p:spPr>
          <a:xfrm>
            <a:off x="13500100" y="3978275"/>
            <a:ext cx="10439400" cy="1215018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5" name="Google Shape;65;p17"/>
          <p:cNvSpPr/>
          <p:nvPr>
            <p:ph idx="4" type="pic"/>
          </p:nvPr>
        </p:nvSpPr>
        <p:spPr>
          <a:xfrm>
            <a:off x="-139700" y="495300"/>
            <a:ext cx="16611600" cy="1245870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6" name="Google Shape;66;p1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p:cSld name="Photo">
    <p:spTree>
      <p:nvGrpSpPr>
        <p:cNvPr id="67" name="Shape 67"/>
        <p:cNvGrpSpPr/>
        <p:nvPr/>
      </p:nvGrpSpPr>
      <p:grpSpPr>
        <a:xfrm>
          <a:off x="0" y="0"/>
          <a:ext cx="0" cy="0"/>
          <a:chOff x="0" y="0"/>
          <a:chExt cx="0" cy="0"/>
        </a:xfrm>
      </p:grpSpPr>
      <p:sp>
        <p:nvSpPr>
          <p:cNvPr id="68" name="Google Shape;68;p18"/>
          <p:cNvSpPr/>
          <p:nvPr>
            <p:ph idx="2" type="pic"/>
          </p:nvPr>
        </p:nvSpPr>
        <p:spPr>
          <a:xfrm>
            <a:off x="-1333500" y="-5524500"/>
            <a:ext cx="27051001" cy="216408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9" name="Google Shape;69;p1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0" name="Shape 70"/>
        <p:cNvGrpSpPr/>
        <p:nvPr/>
      </p:nvGrpSpPr>
      <p:grpSpPr>
        <a:xfrm>
          <a:off x="0" y="0"/>
          <a:ext cx="0" cy="0"/>
          <a:chOff x="0" y="0"/>
          <a:chExt cx="0" cy="0"/>
        </a:xfrm>
      </p:grpSpPr>
      <p:sp>
        <p:nvSpPr>
          <p:cNvPr id="71" name="Google Shape;71;p1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type="tx">
  <p:cSld name="TITLE_AND_BODY">
    <p:spTree>
      <p:nvGrpSpPr>
        <p:cNvPr id="14" name="Shape 14"/>
        <p:cNvGrpSpPr/>
        <p:nvPr/>
      </p:nvGrpSpPr>
      <p:grpSpPr>
        <a:xfrm>
          <a:off x="0" y="0"/>
          <a:ext cx="0" cy="0"/>
          <a:chOff x="0" y="0"/>
          <a:chExt cx="0" cy="0"/>
        </a:xfrm>
      </p:grpSpPr>
      <p:sp>
        <p:nvSpPr>
          <p:cNvPr id="15" name="Google Shape;15;p6"/>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6" name="Google Shape;16;p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7" name="Shape 17"/>
        <p:cNvGrpSpPr/>
        <p:nvPr/>
      </p:nvGrpSpPr>
      <p:grpSpPr>
        <a:xfrm>
          <a:off x="0" y="0"/>
          <a:ext cx="0" cy="0"/>
          <a:chOff x="0" y="0"/>
          <a:chExt cx="0" cy="0"/>
        </a:xfrm>
      </p:grpSpPr>
      <p:sp>
        <p:nvSpPr>
          <p:cNvPr id="18" name="Google Shape;18;p7"/>
          <p:cNvSpPr txBox="1"/>
          <p:nvPr>
            <p:ph type="title"/>
          </p:nvPr>
        </p:nvSpPr>
        <p:spPr>
          <a:xfrm>
            <a:off x="1206500" y="1079500"/>
            <a:ext cx="21971000" cy="1434949"/>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9" name="Google Shape;19;p7"/>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0" name="Google Shape;20;p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p:cSld name="Title &amp; Photo">
    <p:spTree>
      <p:nvGrpSpPr>
        <p:cNvPr id="21" name="Shape 21"/>
        <p:cNvGrpSpPr/>
        <p:nvPr/>
      </p:nvGrpSpPr>
      <p:grpSpPr>
        <a:xfrm>
          <a:off x="0" y="0"/>
          <a:ext cx="0" cy="0"/>
          <a:chOff x="0" y="0"/>
          <a:chExt cx="0" cy="0"/>
        </a:xfrm>
      </p:grpSpPr>
      <p:sp>
        <p:nvSpPr>
          <p:cNvPr id="22" name="Google Shape;22;p8"/>
          <p:cNvSpPr/>
          <p:nvPr>
            <p:ph idx="2" type="pic"/>
          </p:nvPr>
        </p:nvSpPr>
        <p:spPr>
          <a:xfrm>
            <a:off x="-1155700" y="-1295400"/>
            <a:ext cx="26746199" cy="1601893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23" name="Google Shape;23;p8"/>
          <p:cNvSpPr txBox="1"/>
          <p:nvPr>
            <p:ph type="title"/>
          </p:nvPr>
        </p:nvSpPr>
        <p:spPr>
          <a:xfrm>
            <a:off x="1206500" y="7124700"/>
            <a:ext cx="21971000" cy="4648200"/>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4" name="Google Shape;24;p8"/>
          <p:cNvSpPr txBox="1"/>
          <p:nvPr>
            <p:ph idx="1" type="body"/>
          </p:nvPr>
        </p:nvSpPr>
        <p:spPr>
          <a:xfrm>
            <a:off x="1207690" y="1106137"/>
            <a:ext cx="21968621"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5" name="Google Shape;25;p8"/>
          <p:cNvSpPr txBox="1"/>
          <p:nvPr>
            <p:ph idx="3" type="body"/>
          </p:nvPr>
        </p:nvSpPr>
        <p:spPr>
          <a:xfrm>
            <a:off x="1206500" y="11609910"/>
            <a:ext cx="21971000" cy="111695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6" name="Google Shape;26;p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Alt">
  <p:cSld name="Title &amp; Photo Alt">
    <p:spTree>
      <p:nvGrpSpPr>
        <p:cNvPr id="27" name="Shape 27"/>
        <p:cNvGrpSpPr/>
        <p:nvPr/>
      </p:nvGrpSpPr>
      <p:grpSpPr>
        <a:xfrm>
          <a:off x="0" y="0"/>
          <a:ext cx="0" cy="0"/>
          <a:chOff x="0" y="0"/>
          <a:chExt cx="0" cy="0"/>
        </a:xfrm>
      </p:grpSpPr>
      <p:sp>
        <p:nvSpPr>
          <p:cNvPr id="28" name="Google Shape;28;p9"/>
          <p:cNvSpPr/>
          <p:nvPr>
            <p:ph idx="2" type="pic"/>
          </p:nvPr>
        </p:nvSpPr>
        <p:spPr>
          <a:xfrm>
            <a:off x="10972800" y="-203200"/>
            <a:ext cx="12144836" cy="141351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29" name="Google Shape;29;p9"/>
          <p:cNvSpPr txBox="1"/>
          <p:nvPr>
            <p:ph type="title"/>
          </p:nvPr>
        </p:nvSpPr>
        <p:spPr>
          <a:xfrm>
            <a:off x="1206500" y="1270000"/>
            <a:ext cx="9779000" cy="5882273"/>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0" name="Google Shape;30;p9"/>
          <p:cNvSpPr txBox="1"/>
          <p:nvPr>
            <p:ph idx="1" type="body"/>
          </p:nvPr>
        </p:nvSpPr>
        <p:spPr>
          <a:xfrm>
            <a:off x="1206500" y="7060576"/>
            <a:ext cx="9779000" cy="5385424"/>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1" name="Google Shape;31;p9"/>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s">
  <p:cSld name="Title &amp; Bullets">
    <p:spTree>
      <p:nvGrpSpPr>
        <p:cNvPr id="32" name="Shape 32"/>
        <p:cNvGrpSpPr/>
        <p:nvPr/>
      </p:nvGrpSpPr>
      <p:grpSpPr>
        <a:xfrm>
          <a:off x="0" y="0"/>
          <a:ext cx="0" cy="0"/>
          <a:chOff x="0" y="0"/>
          <a:chExt cx="0" cy="0"/>
        </a:xfrm>
      </p:grpSpPr>
      <p:sp>
        <p:nvSpPr>
          <p:cNvPr id="33" name="Google Shape;33;p10"/>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4" name="Google Shape;34;p10"/>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5" name="Google Shape;35;p10"/>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6" name="Google Shape;36;p1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ullets &amp; Photo">
  <p:cSld name="Title, Bullets &amp; Photo">
    <p:spTree>
      <p:nvGrpSpPr>
        <p:cNvPr id="37" name="Shape 37"/>
        <p:cNvGrpSpPr/>
        <p:nvPr/>
      </p:nvGrpSpPr>
      <p:grpSpPr>
        <a:xfrm>
          <a:off x="0" y="0"/>
          <a:ext cx="0" cy="0"/>
          <a:chOff x="0" y="0"/>
          <a:chExt cx="0" cy="0"/>
        </a:xfrm>
      </p:grpSpPr>
      <p:sp>
        <p:nvSpPr>
          <p:cNvPr id="38" name="Google Shape;38;p11"/>
          <p:cNvSpPr txBox="1"/>
          <p:nvPr>
            <p:ph idx="1" type="body"/>
          </p:nvPr>
        </p:nvSpPr>
        <p:spPr>
          <a:xfrm>
            <a:off x="1206500" y="2372962"/>
            <a:ext cx="9779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9" name="Google Shape;39;p11"/>
          <p:cNvSpPr txBox="1"/>
          <p:nvPr>
            <p:ph idx="2" type="body"/>
          </p:nvPr>
        </p:nvSpPr>
        <p:spPr>
          <a:xfrm>
            <a:off x="1206500" y="4248504"/>
            <a:ext cx="9779000" cy="8256630"/>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0" name="Google Shape;40;p11"/>
          <p:cNvSpPr/>
          <p:nvPr>
            <p:ph idx="3" type="pic"/>
          </p:nvPr>
        </p:nvSpPr>
        <p:spPr>
          <a:xfrm>
            <a:off x="12192000" y="-407266"/>
            <a:ext cx="10916874" cy="145558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41" name="Google Shape;41;p11"/>
          <p:cNvSpPr txBox="1"/>
          <p:nvPr>
            <p:ph type="title"/>
          </p:nvPr>
        </p:nvSpPr>
        <p:spPr>
          <a:xfrm>
            <a:off x="1206500" y="1079500"/>
            <a:ext cx="9779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2" name="Google Shape;42;p11"/>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p:cSld name="Section">
    <p:spTree>
      <p:nvGrpSpPr>
        <p:cNvPr id="43" name="Shape 43"/>
        <p:cNvGrpSpPr/>
        <p:nvPr/>
      </p:nvGrpSpPr>
      <p:grpSpPr>
        <a:xfrm>
          <a:off x="0" y="0"/>
          <a:ext cx="0" cy="0"/>
          <a:chOff x="0" y="0"/>
          <a:chExt cx="0" cy="0"/>
        </a:xfrm>
      </p:grpSpPr>
      <p:sp>
        <p:nvSpPr>
          <p:cNvPr id="44" name="Google Shape;44;p12"/>
          <p:cNvSpPr txBox="1"/>
          <p:nvPr>
            <p:ph type="title"/>
          </p:nvPr>
        </p:nvSpPr>
        <p:spPr>
          <a:xfrm>
            <a:off x="1206496" y="4533900"/>
            <a:ext cx="21971004" cy="4648200"/>
          </a:xfrm>
          <a:prstGeom prst="rect">
            <a:avLst/>
          </a:prstGeom>
          <a:noFill/>
          <a:ln>
            <a:noFill/>
          </a:ln>
        </p:spPr>
        <p:txBody>
          <a:bodyPr anchorCtr="0" anchor="ctr"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b="0" sz="1160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5" name="Google Shape;45;p12"/>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46" name="Shape 46"/>
        <p:cNvGrpSpPr/>
        <p:nvPr/>
      </p:nvGrpSpPr>
      <p:grpSpPr>
        <a:xfrm>
          <a:off x="0" y="0"/>
          <a:ext cx="0" cy="0"/>
          <a:chOff x="0" y="0"/>
          <a:chExt cx="0" cy="0"/>
        </a:xfrm>
      </p:grpSpPr>
      <p:sp>
        <p:nvSpPr>
          <p:cNvPr id="47" name="Google Shape;47;p13"/>
          <p:cNvSpPr txBox="1"/>
          <p:nvPr>
            <p:ph type="title"/>
          </p:nvPr>
        </p:nvSpPr>
        <p:spPr>
          <a:xfrm>
            <a:off x="1206500" y="1079500"/>
            <a:ext cx="21971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8" name="Google Shape;48;p13"/>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9" name="Google Shape;49;p13"/>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1800"/>
              </a:spcBef>
              <a:spcAft>
                <a:spcPts val="0"/>
              </a:spcAft>
              <a:buClr>
                <a:srgbClr val="000000"/>
              </a:buClr>
              <a:buSzPts val="5500"/>
              <a:buFont typeface="Helvetica Neue"/>
              <a:buNone/>
              <a:defRPr sz="5500"/>
            </a:lvl1pPr>
            <a:lvl2pPr indent="-228600" lvl="1" marL="914400" algn="l">
              <a:lnSpc>
                <a:spcPct val="100000"/>
              </a:lnSpc>
              <a:spcBef>
                <a:spcPts val="1800"/>
              </a:spcBef>
              <a:spcAft>
                <a:spcPts val="0"/>
              </a:spcAft>
              <a:buClr>
                <a:srgbClr val="000000"/>
              </a:buClr>
              <a:buSzPts val="5500"/>
              <a:buFont typeface="Helvetica Neue"/>
              <a:buNone/>
              <a:defRPr sz="5500"/>
            </a:lvl2pPr>
            <a:lvl3pPr indent="-228600" lvl="2" marL="1371600" algn="l">
              <a:lnSpc>
                <a:spcPct val="100000"/>
              </a:lnSpc>
              <a:spcBef>
                <a:spcPts val="1800"/>
              </a:spcBef>
              <a:spcAft>
                <a:spcPts val="0"/>
              </a:spcAft>
              <a:buClr>
                <a:srgbClr val="000000"/>
              </a:buClr>
              <a:buSzPts val="5500"/>
              <a:buFont typeface="Helvetica Neue"/>
              <a:buNone/>
              <a:defRPr sz="5500"/>
            </a:lvl3pPr>
            <a:lvl4pPr indent="-228600" lvl="3" marL="1828800" algn="l">
              <a:lnSpc>
                <a:spcPct val="100000"/>
              </a:lnSpc>
              <a:spcBef>
                <a:spcPts val="1800"/>
              </a:spcBef>
              <a:spcAft>
                <a:spcPts val="0"/>
              </a:spcAft>
              <a:buClr>
                <a:srgbClr val="000000"/>
              </a:buClr>
              <a:buSzPts val="5500"/>
              <a:buFont typeface="Helvetica Neue"/>
              <a:buNone/>
              <a:defRPr sz="5500"/>
            </a:lvl4pPr>
            <a:lvl5pPr indent="-228600" lvl="4" marL="2286000" algn="l">
              <a:lnSpc>
                <a:spcPct val="100000"/>
              </a:lnSpc>
              <a:spcBef>
                <a:spcPts val="1800"/>
              </a:spcBef>
              <a:spcAft>
                <a:spcPts val="0"/>
              </a:spcAft>
              <a:buClr>
                <a:srgbClr val="000000"/>
              </a:buClr>
              <a:buSzPts val="5500"/>
              <a:buFont typeface="Helvetica Neue"/>
              <a:buNone/>
              <a:defRPr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0" name="Google Shape;50;p13"/>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9pPr>
          </a:lstStyle>
          <a:p/>
        </p:txBody>
      </p:sp>
      <p:sp>
        <p:nvSpPr>
          <p:cNvPr id="7" name="Google Shape;7;p4"/>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603504" lvl="0" marL="457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indent="-603504" lvl="1" marL="914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indent="-603504" lvl="2" marL="1371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indent="-603504" lvl="3" marL="1828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indent="-603504" lvl="4" marL="22860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indent="-603504" lvl="5" marL="2743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indent="-603504" lvl="6" marL="3200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indent="-603504" lvl="7" marL="3657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indent="-603503" lvl="8" marL="4114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8" name="Google Shape;8;p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
          <p:cNvSpPr txBox="1"/>
          <p:nvPr>
            <p:ph idx="4294967295" type="ctrTitle"/>
          </p:nvPr>
        </p:nvSpPr>
        <p:spPr>
          <a:xfrm>
            <a:off x="1206496" y="2769816"/>
            <a:ext cx="21971100" cy="4648200"/>
          </a:xfrm>
          <a:prstGeom prst="rect">
            <a:avLst/>
          </a:prstGeom>
          <a:noFill/>
          <a:ln>
            <a:noFill/>
          </a:ln>
        </p:spPr>
        <p:txBody>
          <a:bodyPr anchorCtr="0" anchor="b" bIns="50800" lIns="50800" spcFirstLastPara="1" rIns="50800" wrap="square" tIns="50800">
            <a:normAutofit/>
          </a:bodyPr>
          <a:lstStyle/>
          <a:p>
            <a:pPr indent="0" lvl="0" marL="0" marR="0" rtl="0" algn="ctr">
              <a:lnSpc>
                <a:spcPct val="100000"/>
              </a:lnSpc>
              <a:spcBef>
                <a:spcPts val="0"/>
              </a:spcBef>
              <a:spcAft>
                <a:spcPts val="0"/>
              </a:spcAft>
              <a:buClr>
                <a:srgbClr val="000000"/>
              </a:buClr>
              <a:buSzPts val="7200"/>
              <a:buFont typeface="Radley"/>
              <a:buNone/>
            </a:pPr>
            <a:r>
              <a:rPr b="1" i="0" lang="en-US" sz="7200" u="none" cap="none" strike="noStrike">
                <a:solidFill>
                  <a:srgbClr val="000000"/>
                </a:solidFill>
                <a:latin typeface="Radley"/>
                <a:ea typeface="Radley"/>
                <a:cs typeface="Radley"/>
                <a:sym typeface="Radley"/>
              </a:rPr>
              <a:t>SKILL MATRIX TABLE FOR FUNDRAISING TEAM MEMBERS COMPETENCE EVALUATION</a:t>
            </a:r>
            <a:endParaRPr b="1" i="0" sz="8500" u="none" cap="none" strike="noStrike">
              <a:solidFill>
                <a:srgbClr val="000000"/>
              </a:solidFill>
              <a:latin typeface="Helvetica Neue"/>
              <a:ea typeface="Helvetica Neue"/>
              <a:cs typeface="Helvetica Neue"/>
              <a:sym typeface="Helvetica Neue"/>
            </a:endParaRPr>
          </a:p>
        </p:txBody>
      </p:sp>
      <p:sp>
        <p:nvSpPr>
          <p:cNvPr id="77" name="Google Shape;77;p1"/>
          <p:cNvSpPr txBox="1"/>
          <p:nvPr>
            <p:ph idx="4294967295" type="subTitle"/>
          </p:nvPr>
        </p:nvSpPr>
        <p:spPr>
          <a:xfrm>
            <a:off x="1206500" y="8213790"/>
            <a:ext cx="21971000" cy="1905001"/>
          </a:xfrm>
          <a:prstGeom prst="rect">
            <a:avLst/>
          </a:prstGeom>
          <a:noFill/>
          <a:ln>
            <a:noFill/>
          </a:ln>
        </p:spPr>
        <p:txBody>
          <a:bodyPr anchorCtr="0" anchor="t" bIns="50800" lIns="50800" spcFirstLastPara="1" rIns="50800" wrap="square" tIns="50800">
            <a:normAutofit/>
          </a:bodyPr>
          <a:lstStyle/>
          <a:p>
            <a:pPr indent="0" lvl="0" marL="0" marR="0" rtl="0" algn="l">
              <a:lnSpc>
                <a:spcPct val="100000"/>
              </a:lnSpc>
              <a:spcBef>
                <a:spcPts val="0"/>
              </a:spcBef>
              <a:spcAft>
                <a:spcPts val="0"/>
              </a:spcAft>
              <a:buClr>
                <a:srgbClr val="000000"/>
              </a:buClr>
              <a:buSzPts val="3795"/>
              <a:buFont typeface="Radley"/>
              <a:buNone/>
            </a:pPr>
            <a:r>
              <a:rPr b="1" i="0" lang="en-US" sz="3795" u="none" cap="none" strike="noStrike">
                <a:solidFill>
                  <a:srgbClr val="000000"/>
                </a:solidFill>
                <a:latin typeface="Radley"/>
                <a:ea typeface="Radley"/>
                <a:cs typeface="Radley"/>
                <a:sym typeface="Radley"/>
              </a:rPr>
              <a:t>Use the next table to evaluate the skills summarised in the summary. Colour each cell according to the level of competence of the team member. At the end, you will have a visual overview of skills and competences you need to improve in your fundraising team. </a:t>
            </a:r>
            <a:endParaRPr b="0" i="0" sz="4800" u="none" cap="none" strike="noStrike">
              <a:solidFill>
                <a:srgbClr val="000000"/>
              </a:solidFill>
              <a:latin typeface="Helvetica Neue"/>
              <a:ea typeface="Helvetica Neue"/>
              <a:cs typeface="Helvetica Neue"/>
              <a:sym typeface="Helvetica Neue"/>
            </a:endParaRPr>
          </a:p>
        </p:txBody>
      </p:sp>
      <p:graphicFrame>
        <p:nvGraphicFramePr>
          <p:cNvPr id="78" name="Google Shape;78;p1"/>
          <p:cNvGraphicFramePr/>
          <p:nvPr/>
        </p:nvGraphicFramePr>
        <p:xfrm>
          <a:off x="493788" y="2769825"/>
          <a:ext cx="3000000" cy="3000000"/>
        </p:xfrm>
        <a:graphic>
          <a:graphicData uri="http://schemas.openxmlformats.org/drawingml/2006/table">
            <a:tbl>
              <a:tblPr bandRow="1">
                <a:noFill/>
                <a:tableStyleId>{C483BA62-7E51-46B5-8FCD-298659FAD8D4}</a:tableStyleId>
              </a:tblPr>
              <a:tblGrid>
                <a:gridCol w="23396425"/>
              </a:tblGrid>
              <a:tr h="378575">
                <a:tc>
                  <a:txBody>
                    <a:bodyPr/>
                    <a:lstStyle/>
                    <a:p>
                      <a:pPr indent="0" lvl="0" marL="0" rtl="0" algn="just">
                        <a:lnSpc>
                          <a:spcPct val="115000"/>
                        </a:lnSpc>
                        <a:spcBef>
                          <a:spcPts val="0"/>
                        </a:spcBef>
                        <a:spcAft>
                          <a:spcPts val="0"/>
                        </a:spcAft>
                        <a:buNone/>
                      </a:pPr>
                      <a:r>
                        <a:t/>
                      </a:r>
                      <a:endParaRPr i="1" sz="100">
                        <a:latin typeface="Calibri"/>
                        <a:ea typeface="Calibri"/>
                        <a:cs typeface="Calibri"/>
                        <a:sym typeface="Calibri"/>
                      </a:endParaRPr>
                    </a:p>
                  </a:txBody>
                  <a:tcPr marT="0" marB="0" marR="73025" marL="73025">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a:solidFill>
                        <a:srgbClr val="000000"/>
                      </a:solidFill>
                      <a:prstDash val="solid"/>
                      <a:round/>
                      <a:headEnd len="sm" w="sm" type="none"/>
                      <a:tailEnd len="sm" w="sm" type="none"/>
                    </a:lnB>
                    <a:solidFill>
                      <a:srgbClr val="FFC000"/>
                    </a:solidFill>
                  </a:tcPr>
                </a:tc>
              </a:tr>
            </a:tbl>
          </a:graphicData>
        </a:graphic>
      </p:graphicFrame>
      <p:graphicFrame>
        <p:nvGraphicFramePr>
          <p:cNvPr id="79" name="Google Shape;79;p1"/>
          <p:cNvGraphicFramePr/>
          <p:nvPr/>
        </p:nvGraphicFramePr>
        <p:xfrm>
          <a:off x="493788" y="12267725"/>
          <a:ext cx="3000000" cy="3000000"/>
        </p:xfrm>
        <a:graphic>
          <a:graphicData uri="http://schemas.openxmlformats.org/drawingml/2006/table">
            <a:tbl>
              <a:tblPr bandRow="1">
                <a:noFill/>
                <a:tableStyleId>{C483BA62-7E51-46B5-8FCD-298659FAD8D4}</a:tableStyleId>
              </a:tblPr>
              <a:tblGrid>
                <a:gridCol w="23396425"/>
              </a:tblGrid>
              <a:tr h="378575">
                <a:tc>
                  <a:txBody>
                    <a:bodyPr/>
                    <a:lstStyle/>
                    <a:p>
                      <a:pPr indent="0" lvl="0" marL="0" rtl="0" algn="just">
                        <a:lnSpc>
                          <a:spcPct val="115000"/>
                        </a:lnSpc>
                        <a:spcBef>
                          <a:spcPts val="0"/>
                        </a:spcBef>
                        <a:spcAft>
                          <a:spcPts val="0"/>
                        </a:spcAft>
                        <a:buNone/>
                      </a:pPr>
                      <a:r>
                        <a:t/>
                      </a:r>
                      <a:endParaRPr i="1" sz="100">
                        <a:latin typeface="Calibri"/>
                        <a:ea typeface="Calibri"/>
                        <a:cs typeface="Calibri"/>
                        <a:sym typeface="Calibri"/>
                      </a:endParaRPr>
                    </a:p>
                  </a:txBody>
                  <a:tcPr marT="0" marB="0" marR="73025" marL="73025">
                    <a:lnL cap="flat" cmpd="sng">
                      <a:solidFill>
                        <a:srgbClr val="000000"/>
                      </a:solidFill>
                      <a:prstDash val="solid"/>
                      <a:round/>
                      <a:headEnd len="sm" w="sm" type="none"/>
                      <a:tailEnd len="sm" w="sm" type="none"/>
                    </a:lnL>
                    <a:lnR cap="flat" cmpd="sng">
                      <a:solidFill>
                        <a:srgbClr val="000000"/>
                      </a:solidFill>
                      <a:prstDash val="solid"/>
                      <a:round/>
                      <a:headEnd len="sm" w="sm" type="none"/>
                      <a:tailEnd len="sm" w="sm" type="none"/>
                    </a:lnR>
                    <a:lnT cap="flat" cmpd="sng">
                      <a:solidFill>
                        <a:srgbClr val="000000"/>
                      </a:solidFill>
                      <a:prstDash val="solid"/>
                      <a:round/>
                      <a:headEnd len="sm" w="sm" type="none"/>
                      <a:tailEnd len="sm" w="sm" type="none"/>
                    </a:lnT>
                    <a:lnB cap="flat" cmpd="sng">
                      <a:solidFill>
                        <a:srgbClr val="000000"/>
                      </a:solidFill>
                      <a:prstDash val="solid"/>
                      <a:round/>
                      <a:headEnd len="sm" w="sm" type="none"/>
                      <a:tailEnd len="sm" w="sm" type="none"/>
                    </a:lnB>
                    <a:solidFill>
                      <a:srgbClr val="FFC000"/>
                    </a:solidFill>
                  </a:tcPr>
                </a:tc>
              </a:tr>
            </a:tbl>
          </a:graphicData>
        </a:graphic>
      </p:graphicFrame>
      <p:pic>
        <p:nvPicPr>
          <p:cNvPr id="80" name="Google Shape;80;p1"/>
          <p:cNvPicPr preferRelativeResize="0"/>
          <p:nvPr/>
        </p:nvPicPr>
        <p:blipFill>
          <a:blip r:embed="rId3">
            <a:alphaModFix/>
          </a:blip>
          <a:stretch>
            <a:fillRect/>
          </a:stretch>
        </p:blipFill>
        <p:spPr>
          <a:xfrm>
            <a:off x="493800" y="444625"/>
            <a:ext cx="8934760" cy="1821650"/>
          </a:xfrm>
          <a:prstGeom prst="rect">
            <a:avLst/>
          </a:prstGeom>
          <a:noFill/>
          <a:ln>
            <a:noFill/>
          </a:ln>
        </p:spPr>
      </p:pic>
      <p:pic>
        <p:nvPicPr>
          <p:cNvPr id="81" name="Google Shape;81;p1"/>
          <p:cNvPicPr preferRelativeResize="0"/>
          <p:nvPr/>
        </p:nvPicPr>
        <p:blipFill>
          <a:blip r:embed="rId4">
            <a:alphaModFix/>
          </a:blip>
          <a:stretch>
            <a:fillRect/>
          </a:stretch>
        </p:blipFill>
        <p:spPr>
          <a:xfrm>
            <a:off x="19211550" y="444625"/>
            <a:ext cx="4144263" cy="1821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graphicFrame>
        <p:nvGraphicFramePr>
          <p:cNvPr id="86" name="Google Shape;86;p2"/>
          <p:cNvGraphicFramePr/>
          <p:nvPr/>
        </p:nvGraphicFramePr>
        <p:xfrm>
          <a:off x="1078424" y="1380367"/>
          <a:ext cx="3000000" cy="3000000"/>
        </p:xfrm>
        <a:graphic>
          <a:graphicData uri="http://schemas.openxmlformats.org/drawingml/2006/table">
            <a:tbl>
              <a:tblPr firstCol="1">
                <a:noFill/>
                <a:tableStyleId>{56F6C2C9-96A5-4220-B8FE-D4409164AB81}</a:tableStyleId>
              </a:tblPr>
              <a:tblGrid>
                <a:gridCol w="2778400"/>
                <a:gridCol w="2778400"/>
                <a:gridCol w="2778400"/>
                <a:gridCol w="2778400"/>
                <a:gridCol w="2778400"/>
                <a:gridCol w="2778400"/>
                <a:gridCol w="2778400"/>
                <a:gridCol w="2778400"/>
              </a:tblGrid>
              <a:tr h="1043100">
                <a:tc rowSpan="2">
                  <a:txBody>
                    <a:bodyPr/>
                    <a:lstStyle/>
                    <a:p>
                      <a:pPr indent="0" lvl="0" marL="0" marR="0" rtl="0" algn="ctr">
                        <a:lnSpc>
                          <a:spcPct val="100000"/>
                        </a:lnSpc>
                        <a:spcBef>
                          <a:spcPts val="0"/>
                        </a:spcBef>
                        <a:spcAft>
                          <a:spcPts val="0"/>
                        </a:spcAft>
                        <a:buClr>
                          <a:schemeClr val="dk1"/>
                        </a:buClr>
                        <a:buSzPts val="3000"/>
                        <a:buFont typeface="Radley"/>
                        <a:buNone/>
                      </a:pPr>
                      <a:r>
                        <a:rPr b="1" lang="en-US" sz="3000" u="none" cap="none" strike="noStrike">
                          <a:latin typeface="Radley"/>
                          <a:ea typeface="Radley"/>
                          <a:cs typeface="Radley"/>
                          <a:sym typeface="Radley"/>
                        </a:rPr>
                        <a:t>SKILLS</a:t>
                      </a:r>
                      <a:endParaRPr sz="1400" u="none" cap="none" strike="noStrike"/>
                    </a:p>
                  </a:txBody>
                  <a:tcPr marT="50800" marB="50800" marR="50800" marL="50800" anchor="ctr">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929292"/>
                    </a:solidFill>
                  </a:tcPr>
                </a:tc>
                <a:tc gridSpan="7">
                  <a:txBody>
                    <a:bodyPr/>
                    <a:lstStyle/>
                    <a:p>
                      <a:pPr indent="0" lvl="0" marL="0" marR="0" rtl="0" algn="ctr">
                        <a:lnSpc>
                          <a:spcPct val="100000"/>
                        </a:lnSpc>
                        <a:spcBef>
                          <a:spcPts val="0"/>
                        </a:spcBef>
                        <a:spcAft>
                          <a:spcPts val="0"/>
                        </a:spcAft>
                        <a:buClr>
                          <a:schemeClr val="dk1"/>
                        </a:buClr>
                        <a:buSzPts val="3900"/>
                        <a:buFont typeface="Radley"/>
                        <a:buNone/>
                      </a:pPr>
                      <a:r>
                        <a:rPr b="1" lang="en-US" sz="3900" u="none" cap="none" strike="noStrike">
                          <a:latin typeface="Radley"/>
                          <a:ea typeface="Radley"/>
                          <a:cs typeface="Radley"/>
                          <a:sym typeface="Radley"/>
                        </a:rPr>
                        <a:t>TEAM MEMBER</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929292"/>
                    </a:solidFill>
                  </a:tcPr>
                </a:tc>
                <a:tc hMerge="1"/>
                <a:tc hMerge="1"/>
                <a:tc hMerge="1"/>
                <a:tc hMerge="1"/>
                <a:tc hMerge="1"/>
                <a:tc hMerge="1"/>
              </a:tr>
              <a:tr h="1043100">
                <a:tc vMerge="1"/>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A</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B</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C</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D</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E</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F</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Team Member G</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1. Knowledge &amp; Experience</a:t>
                      </a:r>
                      <a:endParaRPr sz="2400" u="none" cap="none" strike="noStrike"/>
                    </a:p>
                  </a:txBody>
                  <a:tcPr marT="50800" marB="50800" marR="50800" marL="50800" anchor="ctr">
                    <a:lnT cap="flat" cmpd="sng" w="12700">
                      <a:solidFill>
                        <a:srgbClr val="4D4D4D"/>
                      </a:solidFill>
                      <a:prstDash val="solid"/>
                      <a:round/>
                      <a:headEnd len="sm" w="sm" type="none"/>
                      <a:tailEnd len="sm" w="sm" type="none"/>
                    </a:lnT>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rPr b="1" lang="en-US" sz="3200" u="none" cap="none" strike="noStrike">
                          <a:solidFill>
                            <a:srgbClr val="FFFFFF"/>
                          </a:solidFill>
                          <a:latin typeface="Radley"/>
                          <a:ea typeface="Radley"/>
                          <a:cs typeface="Radley"/>
                          <a:sym typeface="Radley"/>
                        </a:rPr>
                        <a:t>4</a:t>
                      </a:r>
                      <a:endParaRPr sz="1400" u="none" cap="none" strike="noStrike"/>
                    </a:p>
                    <a:p>
                      <a:pPr indent="0" lvl="0" marL="0" marR="0" rtl="0" algn="ctr">
                        <a:lnSpc>
                          <a:spcPct val="100000"/>
                        </a:lnSpc>
                        <a:spcBef>
                          <a:spcPts val="0"/>
                        </a:spcBef>
                        <a:spcAft>
                          <a:spcPts val="0"/>
                        </a:spcAft>
                        <a:buClr>
                          <a:srgbClr val="FFFFFF"/>
                        </a:buClr>
                        <a:buSzPts val="3200"/>
                        <a:buFont typeface="Radley"/>
                        <a:buNone/>
                      </a:pPr>
                      <a:r>
                        <a:rPr b="1" lang="en-US" sz="3200" u="none" cap="none" strike="noStrike">
                          <a:solidFill>
                            <a:srgbClr val="FFFFFF"/>
                          </a:solidFill>
                          <a:latin typeface="Radley"/>
                          <a:ea typeface="Radley"/>
                          <a:cs typeface="Radley"/>
                          <a:sym typeface="Radley"/>
                        </a:rPr>
                        <a:t>(example)</a:t>
                      </a:r>
                      <a:endParaRPr sz="1400" u="none" cap="none" strike="noStrike"/>
                    </a:p>
                  </a:txBody>
                  <a:tcPr marT="50800" marB="50800" marR="50800" marL="50800" anchor="ctr">
                    <a:lnT cap="flat" cmpd="sng" w="12700">
                      <a:solidFill>
                        <a:srgbClr val="4D4D4D"/>
                      </a:solidFill>
                      <a:prstDash val="solid"/>
                      <a:round/>
                      <a:headEnd len="sm" w="sm" type="none"/>
                      <a:tailEnd len="sm" w="sm" type="none"/>
                    </a:lnT>
                    <a:solidFill>
                      <a:srgbClr val="87F84D"/>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300" u="none" cap="none" strike="noStrike">
                          <a:latin typeface="Radley"/>
                          <a:ea typeface="Radley"/>
                          <a:cs typeface="Radley"/>
                          <a:sym typeface="Radley"/>
                        </a:rPr>
                        <a:t>2. Communication, Negotiation, Persuasion</a:t>
                      </a:r>
                      <a:endParaRPr sz="500" u="none" cap="none" strike="noStrike"/>
                    </a:p>
                  </a:txBody>
                  <a:tcPr marT="50800" marB="50800" marR="50800" marL="50800" anchor="ctr">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3. Digital management</a:t>
                      </a:r>
                      <a:endParaRPr sz="600" u="none" cap="none" strike="noStrike"/>
                    </a:p>
                  </a:txBody>
                  <a:tcPr marT="50800" marB="50800" marR="50800" marL="50800" anchor="ctr">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4.Organizational/ problem solving</a:t>
                      </a:r>
                      <a:endParaRPr sz="600" u="none" cap="none" strike="noStrike"/>
                    </a:p>
                  </a:txBody>
                  <a:tcPr marT="50800" marB="50800" marR="50800" marL="50800" anchor="ctr">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5. Ethic commitment</a:t>
                      </a:r>
                      <a:endParaRPr sz="600" u="none" cap="none" strike="noStrike"/>
                    </a:p>
                  </a:txBody>
                  <a:tcPr marT="50800" marB="50800" marR="50800" marL="50800" anchor="ctr">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300" u="none" cap="none" strike="noStrike">
                          <a:latin typeface="Radley"/>
                          <a:ea typeface="Radley"/>
                          <a:cs typeface="Radley"/>
                          <a:sym typeface="Radley"/>
                        </a:rPr>
                        <a:t>6. Orientation to results/Teamwork ability</a:t>
                      </a:r>
                      <a:endParaRPr sz="500" u="none" cap="none" strike="noStrike"/>
                    </a:p>
                  </a:txBody>
                  <a:tcPr marT="50800" marB="50800" marR="50800" marL="50800" anchor="ctr">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7. Leadership</a:t>
                      </a:r>
                      <a:endParaRPr sz="600" u="none" cap="none" strike="noStrike"/>
                    </a:p>
                  </a:txBody>
                  <a:tcPr marT="50800" marB="50800" marR="50800" marL="50800" anchor="ctr">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8. Ability to delegate</a:t>
                      </a:r>
                      <a:endParaRPr sz="600" u="none" cap="none" strike="noStrike"/>
                    </a:p>
                  </a:txBody>
                  <a:tcPr marT="50800" marB="50800" marR="50800" marL="50800" anchor="ctr">
                    <a:lnB cap="flat" cmpd="sng" w="12700">
                      <a:solidFill>
                        <a:srgbClr val="4D4D4D"/>
                      </a:solidFill>
                      <a:prstDash val="solid"/>
                      <a:round/>
                      <a:headEnd len="sm" w="sm" type="none"/>
                      <a:tailEnd len="sm" w="sm" type="none"/>
                    </a:lnB>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lnB cap="flat" cmpd="sng" w="12700">
                      <a:solidFill>
                        <a:srgbClr val="4D4D4D"/>
                      </a:solidFill>
                      <a:prstDash val="solid"/>
                      <a:round/>
                      <a:headEnd len="sm" w="sm" type="none"/>
                      <a:tailEnd len="sm" w="sm" type="none"/>
                    </a:lnB>
                  </a:tcPr>
                </a:tc>
              </a:tr>
            </a:tbl>
          </a:graphicData>
        </a:graphic>
      </p:graphicFrame>
      <p:sp>
        <p:nvSpPr>
          <p:cNvPr id="87" name="Google Shape;87;p2"/>
          <p:cNvSpPr/>
          <p:nvPr/>
        </p:nvSpPr>
        <p:spPr>
          <a:xfrm>
            <a:off x="1295400" y="12115800"/>
            <a:ext cx="945754" cy="1054696"/>
          </a:xfrm>
          <a:prstGeom prst="rect">
            <a:avLst/>
          </a:prstGeom>
          <a:solidFill>
            <a:srgbClr val="ED220D"/>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1</a:t>
            </a:r>
            <a:endParaRPr b="0" i="0" sz="1400" u="none" cap="none" strike="noStrike">
              <a:solidFill>
                <a:srgbClr val="000000"/>
              </a:solidFill>
              <a:latin typeface="Arial"/>
              <a:ea typeface="Arial"/>
              <a:cs typeface="Arial"/>
              <a:sym typeface="Arial"/>
            </a:endParaRPr>
          </a:p>
        </p:txBody>
      </p:sp>
      <p:sp>
        <p:nvSpPr>
          <p:cNvPr id="88" name="Google Shape;88;p2"/>
          <p:cNvSpPr/>
          <p:nvPr/>
        </p:nvSpPr>
        <p:spPr>
          <a:xfrm>
            <a:off x="5994400" y="12115800"/>
            <a:ext cx="945754" cy="1054696"/>
          </a:xfrm>
          <a:prstGeom prst="rect">
            <a:avLst/>
          </a:prstGeom>
          <a:solidFill>
            <a:srgbClr val="FBAB01"/>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000000"/>
              </a:buClr>
              <a:buSzPts val="3200"/>
              <a:buFont typeface="Radley"/>
              <a:buNone/>
            </a:pPr>
            <a:r>
              <a:rPr b="1" i="0" lang="en-US" sz="3200" u="none" cap="none" strike="noStrike">
                <a:solidFill>
                  <a:srgbClr val="000000"/>
                </a:solidFill>
                <a:latin typeface="Radley"/>
                <a:ea typeface="Radley"/>
                <a:cs typeface="Radley"/>
                <a:sym typeface="Radley"/>
              </a:rPr>
              <a:t>2</a:t>
            </a:r>
            <a:endParaRPr b="0" i="0" sz="1400" u="none" cap="none" strike="noStrike">
              <a:solidFill>
                <a:srgbClr val="000000"/>
              </a:solidFill>
              <a:latin typeface="Arial"/>
              <a:ea typeface="Arial"/>
              <a:cs typeface="Arial"/>
              <a:sym typeface="Arial"/>
            </a:endParaRPr>
          </a:p>
        </p:txBody>
      </p:sp>
      <p:sp>
        <p:nvSpPr>
          <p:cNvPr id="89" name="Google Shape;89;p2"/>
          <p:cNvSpPr/>
          <p:nvPr/>
        </p:nvSpPr>
        <p:spPr>
          <a:xfrm>
            <a:off x="10695297" y="12115800"/>
            <a:ext cx="945754" cy="1054696"/>
          </a:xfrm>
          <a:prstGeom prst="rect">
            <a:avLst/>
          </a:prstGeom>
          <a:solidFill>
            <a:srgbClr val="FEEF56"/>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3</a:t>
            </a:r>
            <a:endParaRPr b="0" i="0" sz="1400" u="none" cap="none" strike="noStrike">
              <a:solidFill>
                <a:srgbClr val="000000"/>
              </a:solidFill>
              <a:latin typeface="Arial"/>
              <a:ea typeface="Arial"/>
              <a:cs typeface="Arial"/>
              <a:sym typeface="Arial"/>
            </a:endParaRPr>
          </a:p>
        </p:txBody>
      </p:sp>
      <p:sp>
        <p:nvSpPr>
          <p:cNvPr id="90" name="Google Shape;90;p2"/>
          <p:cNvSpPr/>
          <p:nvPr/>
        </p:nvSpPr>
        <p:spPr>
          <a:xfrm>
            <a:off x="15690031" y="12115800"/>
            <a:ext cx="945755" cy="1054696"/>
          </a:xfrm>
          <a:prstGeom prst="rect">
            <a:avLst/>
          </a:prstGeom>
          <a:solidFill>
            <a:srgbClr val="87F84D"/>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4</a:t>
            </a:r>
            <a:endParaRPr b="0" i="0" sz="1400" u="none" cap="none" strike="noStrike">
              <a:solidFill>
                <a:srgbClr val="000000"/>
              </a:solidFill>
              <a:latin typeface="Arial"/>
              <a:ea typeface="Arial"/>
              <a:cs typeface="Arial"/>
              <a:sym typeface="Arial"/>
            </a:endParaRPr>
          </a:p>
        </p:txBody>
      </p:sp>
      <p:sp>
        <p:nvSpPr>
          <p:cNvPr id="91" name="Google Shape;91;p2"/>
          <p:cNvSpPr/>
          <p:nvPr/>
        </p:nvSpPr>
        <p:spPr>
          <a:xfrm>
            <a:off x="20765741" y="12078774"/>
            <a:ext cx="945754" cy="1054696"/>
          </a:xfrm>
          <a:prstGeom prst="rect">
            <a:avLst/>
          </a:prstGeom>
          <a:solidFill>
            <a:srgbClr val="016D01"/>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5</a:t>
            </a:r>
            <a:endParaRPr b="0" i="0" sz="1400" u="none" cap="none" strike="noStrike">
              <a:solidFill>
                <a:srgbClr val="000000"/>
              </a:solidFill>
              <a:latin typeface="Arial"/>
              <a:ea typeface="Arial"/>
              <a:cs typeface="Arial"/>
              <a:sym typeface="Arial"/>
            </a:endParaRPr>
          </a:p>
        </p:txBody>
      </p:sp>
      <p:sp>
        <p:nvSpPr>
          <p:cNvPr id="92" name="Google Shape;92;p2"/>
          <p:cNvSpPr txBox="1"/>
          <p:nvPr/>
        </p:nvSpPr>
        <p:spPr>
          <a:xfrm>
            <a:off x="2426941" y="12351047"/>
            <a:ext cx="3178471" cy="58420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3100"/>
              <a:buFont typeface="Radley"/>
              <a:buNone/>
            </a:pPr>
            <a:r>
              <a:rPr b="1" i="0" lang="en-US" sz="3100" u="none" cap="none" strike="noStrike">
                <a:solidFill>
                  <a:srgbClr val="000000"/>
                </a:solidFill>
                <a:latin typeface="Radley"/>
                <a:ea typeface="Radley"/>
                <a:cs typeface="Radley"/>
                <a:sym typeface="Radley"/>
              </a:rPr>
              <a:t>No competence</a:t>
            </a:r>
            <a:endParaRPr b="0" i="0" sz="1400" u="none" cap="none" strike="noStrike">
              <a:solidFill>
                <a:srgbClr val="000000"/>
              </a:solidFill>
              <a:latin typeface="Arial"/>
              <a:ea typeface="Arial"/>
              <a:cs typeface="Arial"/>
              <a:sym typeface="Arial"/>
            </a:endParaRPr>
          </a:p>
        </p:txBody>
      </p:sp>
      <p:sp>
        <p:nvSpPr>
          <p:cNvPr id="93" name="Google Shape;93;p2"/>
          <p:cNvSpPr txBox="1"/>
          <p:nvPr/>
        </p:nvSpPr>
        <p:spPr>
          <a:xfrm>
            <a:off x="7329141" y="12351047"/>
            <a:ext cx="3178472" cy="58420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3100"/>
              <a:buFont typeface="Radley"/>
              <a:buNone/>
            </a:pPr>
            <a:r>
              <a:rPr b="1" i="0" lang="en-US" sz="3100" u="none" cap="none" strike="noStrike">
                <a:solidFill>
                  <a:srgbClr val="000000"/>
                </a:solidFill>
                <a:latin typeface="Radley"/>
                <a:ea typeface="Radley"/>
                <a:cs typeface="Radley"/>
                <a:sym typeface="Radley"/>
              </a:rPr>
              <a:t>Low competence</a:t>
            </a:r>
            <a:endParaRPr b="0" i="0" sz="1400" u="none" cap="none" strike="noStrike">
              <a:solidFill>
                <a:srgbClr val="000000"/>
              </a:solidFill>
              <a:latin typeface="Arial"/>
              <a:ea typeface="Arial"/>
              <a:cs typeface="Arial"/>
              <a:sym typeface="Arial"/>
            </a:endParaRPr>
          </a:p>
        </p:txBody>
      </p:sp>
      <p:sp>
        <p:nvSpPr>
          <p:cNvPr id="94" name="Google Shape;94;p2"/>
          <p:cNvSpPr txBox="1"/>
          <p:nvPr/>
        </p:nvSpPr>
        <p:spPr>
          <a:xfrm>
            <a:off x="11824941" y="12351047"/>
            <a:ext cx="3178472" cy="58420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3100"/>
              <a:buFont typeface="Radley"/>
              <a:buNone/>
            </a:pPr>
            <a:r>
              <a:rPr b="1" i="0" lang="en-US" sz="3100" u="none" cap="none" strike="noStrike">
                <a:solidFill>
                  <a:srgbClr val="000000"/>
                </a:solidFill>
                <a:latin typeface="Radley"/>
                <a:ea typeface="Radley"/>
                <a:cs typeface="Radley"/>
                <a:sym typeface="Radley"/>
              </a:rPr>
              <a:t>Some competence</a:t>
            </a:r>
            <a:endParaRPr b="0" i="0" sz="1400" u="none" cap="none" strike="noStrike">
              <a:solidFill>
                <a:srgbClr val="000000"/>
              </a:solidFill>
              <a:latin typeface="Arial"/>
              <a:ea typeface="Arial"/>
              <a:cs typeface="Arial"/>
              <a:sym typeface="Arial"/>
            </a:endParaRPr>
          </a:p>
        </p:txBody>
      </p:sp>
      <p:sp>
        <p:nvSpPr>
          <p:cNvPr id="95" name="Google Shape;95;p2"/>
          <p:cNvSpPr txBox="1"/>
          <p:nvPr/>
        </p:nvSpPr>
        <p:spPr>
          <a:xfrm>
            <a:off x="16730936" y="12351047"/>
            <a:ext cx="3178472" cy="58420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3100"/>
              <a:buFont typeface="Radley"/>
              <a:buNone/>
            </a:pPr>
            <a:r>
              <a:rPr b="1" i="0" lang="en-US" sz="3100" u="none" cap="none" strike="noStrike">
                <a:solidFill>
                  <a:srgbClr val="000000"/>
                </a:solidFill>
                <a:latin typeface="Radley"/>
                <a:ea typeface="Radley"/>
                <a:cs typeface="Radley"/>
                <a:sym typeface="Radley"/>
              </a:rPr>
              <a:t>High competence</a:t>
            </a:r>
            <a:endParaRPr b="0" i="0" sz="1400" u="none" cap="none" strike="noStrike">
              <a:solidFill>
                <a:srgbClr val="000000"/>
              </a:solidFill>
              <a:latin typeface="Arial"/>
              <a:ea typeface="Arial"/>
              <a:cs typeface="Arial"/>
              <a:sym typeface="Arial"/>
            </a:endParaRPr>
          </a:p>
        </p:txBody>
      </p:sp>
      <p:sp>
        <p:nvSpPr>
          <p:cNvPr id="96" name="Google Shape;96;p2"/>
          <p:cNvSpPr txBox="1"/>
          <p:nvPr/>
        </p:nvSpPr>
        <p:spPr>
          <a:xfrm>
            <a:off x="21818206" y="12314022"/>
            <a:ext cx="1402635" cy="584201"/>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3100"/>
              <a:buFont typeface="Radley"/>
              <a:buNone/>
            </a:pPr>
            <a:r>
              <a:rPr b="1" i="0" lang="en-US" sz="3100" u="none" cap="none" strike="noStrike">
                <a:solidFill>
                  <a:srgbClr val="000000"/>
                </a:solidFill>
                <a:latin typeface="Radley"/>
                <a:ea typeface="Radley"/>
                <a:cs typeface="Radley"/>
                <a:sym typeface="Radley"/>
              </a:rPr>
              <a:t>Expert</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972093" y="377464"/>
            <a:ext cx="22439813" cy="698501"/>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000000"/>
              </a:buClr>
              <a:buSzPts val="3800"/>
              <a:buFont typeface="Radley"/>
              <a:buNone/>
            </a:pPr>
            <a:r>
              <a:rPr b="1" i="0" lang="en-US" sz="3800" u="none" cap="none" strike="noStrike">
                <a:solidFill>
                  <a:srgbClr val="000000"/>
                </a:solidFill>
                <a:latin typeface="Radley"/>
                <a:ea typeface="Radley"/>
                <a:cs typeface="Radley"/>
                <a:sym typeface="Radley"/>
              </a:rPr>
              <a:t>SKILL MATRIX TABLE FOR FUNDRAISING TEAM MEMBERS COMPETENCE EVALUATION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1206500" y="400866"/>
            <a:ext cx="21971000" cy="1434950"/>
          </a:xfrm>
          <a:prstGeom prst="rect">
            <a:avLst/>
          </a:prstGeom>
          <a:noFill/>
          <a:ln>
            <a:noFill/>
          </a:ln>
        </p:spPr>
        <p:txBody>
          <a:bodyPr anchorCtr="0" anchor="t" bIns="50800" lIns="50800" spcFirstLastPara="1" rIns="50800" wrap="square" tIns="50800">
            <a:normAutofit/>
          </a:bodyPr>
          <a:lstStyle/>
          <a:p>
            <a:pPr indent="0" lvl="0" marL="0" marR="0" rtl="0" algn="l">
              <a:lnSpc>
                <a:spcPct val="80000"/>
              </a:lnSpc>
              <a:spcBef>
                <a:spcPts val="0"/>
              </a:spcBef>
              <a:spcAft>
                <a:spcPts val="0"/>
              </a:spcAft>
              <a:buClr>
                <a:srgbClr val="EB220C"/>
              </a:buClr>
              <a:buSzPts val="8330"/>
              <a:buFont typeface="Radley"/>
              <a:buNone/>
            </a:pPr>
            <a:r>
              <a:rPr b="1" lang="en-US" sz="8330">
                <a:solidFill>
                  <a:srgbClr val="EB220C"/>
                </a:solidFill>
                <a:latin typeface="Radley"/>
                <a:ea typeface="Radley"/>
                <a:cs typeface="Radley"/>
                <a:sym typeface="Radley"/>
              </a:rPr>
              <a:t>SKILLS’ SUMMARY</a:t>
            </a:r>
            <a:endParaRPr/>
          </a:p>
        </p:txBody>
      </p:sp>
      <p:graphicFrame>
        <p:nvGraphicFramePr>
          <p:cNvPr id="103" name="Google Shape;103;p3"/>
          <p:cNvGraphicFramePr/>
          <p:nvPr/>
        </p:nvGraphicFramePr>
        <p:xfrm>
          <a:off x="534509" y="2167699"/>
          <a:ext cx="3000000" cy="3000000"/>
        </p:xfrm>
        <a:graphic>
          <a:graphicData uri="http://schemas.openxmlformats.org/drawingml/2006/table">
            <a:tbl>
              <a:tblPr>
                <a:noFill/>
                <a:tableStyleId>{9DF77926-689D-4C72-BD8A-151C4AB773A4}</a:tableStyleId>
              </a:tblPr>
              <a:tblGrid>
                <a:gridCol w="5014550"/>
                <a:gridCol w="18300425"/>
              </a:tblGrid>
              <a:tr h="11467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1</a:t>
                      </a:r>
                      <a:endParaRPr sz="1400" u="none" cap="none" strike="noStrike"/>
                    </a:p>
                  </a:txBody>
                  <a:tcPr marT="50800" marB="50800" marR="50800" marL="50800" anchor="ctr">
                    <a:solidFill>
                      <a:srgbClr val="55C1FF"/>
                    </a:solidFill>
                  </a:tcPr>
                </a:tc>
                <a:tc>
                  <a:txBody>
                    <a:bodyPr/>
                    <a:lstStyle/>
                    <a:p>
                      <a:pPr indent="0" lvl="0" marL="0" marR="0" rtl="0" algn="l">
                        <a:lnSpc>
                          <a:spcPct val="100000"/>
                        </a:lnSpc>
                        <a:spcBef>
                          <a:spcPts val="0"/>
                        </a:spcBef>
                        <a:spcAft>
                          <a:spcPts val="0"/>
                        </a:spcAft>
                        <a:buClr>
                          <a:srgbClr val="EB220C"/>
                        </a:buClr>
                        <a:buSzPts val="3000"/>
                        <a:buFont typeface="Radley"/>
                        <a:buNone/>
                      </a:pPr>
                      <a:r>
                        <a:rPr lang="en-US" sz="3000" u="none" cap="none" strike="noStrike">
                          <a:solidFill>
                            <a:srgbClr val="EB220C"/>
                          </a:solidFill>
                        </a:rPr>
                        <a:t>KNOWLEDGE AND EXPERIENCE:</a:t>
                      </a:r>
                      <a:r>
                        <a:rPr b="1" lang="en-US" sz="3000" u="none" cap="none" strike="noStrike">
                          <a:latin typeface="Radley"/>
                          <a:ea typeface="Radley"/>
                          <a:cs typeface="Radley"/>
                          <a:sym typeface="Radley"/>
                        </a:rPr>
                        <a:t> The candidate demonstrates knowledge on project management and fundraising strategies having already worked in the field (professionally or amateur level).</a:t>
                      </a:r>
                      <a:endParaRPr sz="1400" u="none" cap="none" strike="noStrike"/>
                    </a:p>
                  </a:txBody>
                  <a:tcPr marT="50800" marB="50800" marR="50800" marL="50800" anchor="ctr">
                    <a:solidFill>
                      <a:srgbClr val="E5F5F8"/>
                    </a:solidFill>
                  </a:tcPr>
                </a:tc>
              </a:tr>
              <a:tr h="163195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2</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COMMUNICATION, NEGOTIATION, PERSUASION: </a:t>
                      </a:r>
                      <a:r>
                        <a:rPr b="1" lang="en-US" sz="3000" u="none" cap="none" strike="noStrike">
                          <a:latin typeface="Radley"/>
                          <a:ea typeface="Radley"/>
                          <a:cs typeface="Radley"/>
                          <a:sym typeface="Radley"/>
                        </a:rPr>
                        <a:t>The candidate interacts fluently and is able to use different registers and vocabulary in order to persuade or negotiate about something clearly. The candidate transmits security and knowledge about what he/she is saying. </a:t>
                      </a:r>
                      <a:endParaRPr sz="1400" u="none" cap="none" strike="noStrike"/>
                    </a:p>
                  </a:txBody>
                  <a:tcPr marT="50800" marB="50800" marR="50800" marL="50800" anchor="ctr">
                    <a:solidFill>
                      <a:srgbClr val="E5F5F8"/>
                    </a:solidFill>
                  </a:tcPr>
                </a:tc>
              </a:tr>
              <a:tr h="148475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3</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DIGITAL MANAGEMENT:</a:t>
                      </a:r>
                      <a:r>
                        <a:rPr b="1" lang="en-US" sz="3000" u="none" cap="none" strike="noStrike">
                          <a:latin typeface="Radley"/>
                          <a:ea typeface="Radley"/>
                          <a:cs typeface="Radley"/>
                          <a:sym typeface="Radley"/>
                        </a:rPr>
                        <a:t> The candidate has digital and social management know-how and expertise. She/he knows the main social media platforms and their use. She/he can apply social media marketing to fundraising. </a:t>
                      </a:r>
                      <a:endParaRPr sz="1400" u="none" cap="none" strike="noStrike"/>
                    </a:p>
                  </a:txBody>
                  <a:tcPr marT="50800" marB="50800" marR="50800" marL="50800" anchor="ctr">
                    <a:solidFill>
                      <a:srgbClr val="E5F5F8"/>
                    </a:solidFill>
                  </a:tcPr>
                </a:tc>
              </a:tr>
              <a:tr h="1542025">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4</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ORGANIZATIONAL/PROBLEM SOLVING:</a:t>
                      </a:r>
                      <a:r>
                        <a:rPr b="1" lang="en-US" sz="3000" u="none" cap="none" strike="noStrike">
                          <a:latin typeface="Radley"/>
                          <a:ea typeface="Radley"/>
                          <a:cs typeface="Radley"/>
                          <a:sym typeface="Radley"/>
                        </a:rPr>
                        <a:t> The candidate has an analytical mind and seems organised in data administration, reporting and balance sheet writing. She/he demonstrates having problem-solving capacity.</a:t>
                      </a:r>
                      <a:endParaRPr sz="1400" u="none" cap="none" strike="noStrike"/>
                    </a:p>
                  </a:txBody>
                  <a:tcPr marT="50800" marB="50800" marR="50800" marL="50800" anchor="ctr">
                    <a:solidFill>
                      <a:srgbClr val="E5F5F8"/>
                    </a:solidFill>
                  </a:tcPr>
                </a:tc>
              </a:tr>
              <a:tr h="11412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5</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ETHIC COMMITMENT: </a:t>
                      </a:r>
                      <a:r>
                        <a:rPr b="1" lang="en-US" sz="3000" u="none" cap="none" strike="noStrike">
                          <a:latin typeface="Radley"/>
                          <a:ea typeface="Radley"/>
                          <a:cs typeface="Radley"/>
                          <a:sym typeface="Radley"/>
                        </a:rPr>
                        <a:t>The candidate owns positive values connected with the cause of the organisation. She/he believes in the ethics of the organisation and is committed to social responsibility. </a:t>
                      </a:r>
                      <a:endParaRPr sz="1400" u="none" cap="none" strike="noStrike"/>
                    </a:p>
                  </a:txBody>
                  <a:tcPr marT="50800" marB="50800" marR="50800" marL="50800" anchor="ctr">
                    <a:solidFill>
                      <a:srgbClr val="E5F5F8"/>
                    </a:solidFill>
                  </a:tcPr>
                </a:tc>
              </a:tr>
              <a:tr h="15102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6</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ORIENTATION TO RESULTS and TEAMWORK ABILITY:</a:t>
                      </a:r>
                      <a:r>
                        <a:rPr b="1" lang="en-US" sz="3000" u="none" cap="none" strike="noStrike">
                          <a:latin typeface="Radley"/>
                          <a:ea typeface="Radley"/>
                          <a:cs typeface="Radley"/>
                          <a:sym typeface="Radley"/>
                        </a:rPr>
                        <a:t> The candidate mind is focus oriented and can successfully plan the teamwork without stress or lack of security. She/he has the sense of risk and is capable to assume responsibility to achieve the final goal. </a:t>
                      </a:r>
                      <a:endParaRPr sz="1400" u="none" cap="none" strike="noStrike"/>
                    </a:p>
                  </a:txBody>
                  <a:tcPr marT="50800" marB="50800" marR="50800" marL="50800" anchor="ctr">
                    <a:solidFill>
                      <a:srgbClr val="E5F5F8"/>
                    </a:solidFill>
                  </a:tcPr>
                </a:tc>
              </a:tr>
              <a:tr h="1535475">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7</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LEADERSHIP:</a:t>
                      </a:r>
                      <a:r>
                        <a:rPr b="1" lang="en-US" sz="3000" u="none" cap="none" strike="noStrike">
                          <a:latin typeface="Radley"/>
                          <a:ea typeface="Radley"/>
                          <a:cs typeface="Radley"/>
                          <a:sym typeface="Radley"/>
                        </a:rPr>
                        <a:t> The candidate has a charismatic behaviour and can communicate clearly and effective. These skills allow her/him to manage human resources and create a climate of trust and synergy that allows the achievement of objectives effortlessly.</a:t>
                      </a:r>
                      <a:endParaRPr sz="1400" u="none" cap="none" strike="noStrike"/>
                    </a:p>
                  </a:txBody>
                  <a:tcPr marT="50800" marB="50800" marR="50800" marL="50800" anchor="ctr">
                    <a:solidFill>
                      <a:srgbClr val="E5F5F8"/>
                    </a:solidFill>
                  </a:tcPr>
                </a:tc>
              </a:tr>
              <a:tr h="11223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SKILL 8</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ABILITY TO DELEGATE:</a:t>
                      </a:r>
                      <a:r>
                        <a:rPr b="1" lang="en-US" sz="3000" u="none" cap="none" strike="noStrike">
                          <a:latin typeface="Radley"/>
                          <a:ea typeface="Radley"/>
                          <a:cs typeface="Radley"/>
                          <a:sym typeface="Radley"/>
                        </a:rPr>
                        <a:t> The candidate is capable to delegate tasks and responsibilities, to trust colleagues and share the amount of work equally and according to the abilities of each person.</a:t>
                      </a:r>
                      <a:endParaRPr sz="1400" u="none" cap="none" strike="noStrike"/>
                    </a:p>
                  </a:txBody>
                  <a:tcPr marT="50800" marB="50800" marR="50800" marL="50800" anchor="ctr">
                    <a:solidFill>
                      <a:srgbClr val="E5F5F8"/>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carola.dierich</dc:creator>
</cp:coreProperties>
</file>